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71" r:id="rId5"/>
  </p:sldMasterIdLst>
  <p:notesMasterIdLst>
    <p:notesMasterId r:id="rId14"/>
  </p:notesMasterIdLst>
  <p:handoutMasterIdLst>
    <p:handoutMasterId r:id="rId15"/>
  </p:handoutMasterIdLst>
  <p:sldIdLst>
    <p:sldId id="728" r:id="rId6"/>
    <p:sldId id="725" r:id="rId7"/>
    <p:sldId id="727" r:id="rId8"/>
    <p:sldId id="726" r:id="rId9"/>
    <p:sldId id="729" r:id="rId10"/>
    <p:sldId id="730" r:id="rId11"/>
    <p:sldId id="731" r:id="rId12"/>
    <p:sldId id="676" r:id="rId13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700">
          <p15:clr>
            <a:srgbClr val="A4A3A4"/>
          </p15:clr>
        </p15:guide>
        <p15:guide id="4" orient="horz" pos="820">
          <p15:clr>
            <a:srgbClr val="A4A3A4"/>
          </p15:clr>
        </p15:guide>
        <p15:guide id="5" orient="horz" pos="276">
          <p15:clr>
            <a:srgbClr val="A4A3A4"/>
          </p15:clr>
        </p15:guide>
        <p15:guide id="6" orient="horz" pos="667" userDrawn="1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123" userDrawn="1">
          <p15:clr>
            <a:srgbClr val="A4A3A4"/>
          </p15:clr>
        </p15:guide>
        <p15:guide id="9" orient="horz" pos="1624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4614" userDrawn="1">
          <p15:clr>
            <a:srgbClr val="A4A3A4"/>
          </p15:clr>
        </p15:guide>
        <p15:guide id="12" pos="2028" userDrawn="1">
          <p15:clr>
            <a:srgbClr val="A4A3A4"/>
          </p15:clr>
        </p15:guide>
        <p15:guide id="13" pos="2922" userDrawn="1">
          <p15:clr>
            <a:srgbClr val="A4A3A4"/>
          </p15:clr>
        </p15:guide>
        <p15:guide id="14" pos="249" userDrawn="1">
          <p15:clr>
            <a:srgbClr val="A4A3A4"/>
          </p15:clr>
        </p15:guide>
        <p15:guide id="15" pos="3810" userDrawn="1">
          <p15:clr>
            <a:srgbClr val="A4A3A4"/>
          </p15:clr>
        </p15:guide>
        <p15:guide id="16" pos="4698" userDrawn="1">
          <p15:clr>
            <a:srgbClr val="A4A3A4"/>
          </p15:clr>
        </p15:guide>
        <p15:guide id="17" pos="2832" userDrawn="1">
          <p15:clr>
            <a:srgbClr val="A4A3A4"/>
          </p15:clr>
        </p15:guide>
        <p15:guide id="18" pos="1944" userDrawn="1">
          <p15:clr>
            <a:srgbClr val="A4A3A4"/>
          </p15:clr>
        </p15:guide>
        <p15:guide id="19" pos="5502" userDrawn="1">
          <p15:clr>
            <a:srgbClr val="A4A3A4"/>
          </p15:clr>
        </p15:guide>
        <p15:guide id="20" pos="1140" userDrawn="1">
          <p15:clr>
            <a:srgbClr val="A4A3A4"/>
          </p15:clr>
        </p15:guide>
        <p15:guide id="21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6F6F6E"/>
    <a:srgbClr val="EB6A0A"/>
    <a:srgbClr val="80D579"/>
    <a:srgbClr val="FDE1CC"/>
    <a:srgbClr val="D3F1FC"/>
    <a:srgbClr val="416E3F"/>
    <a:srgbClr val="FFFFFF"/>
    <a:srgbClr val="D8D8D8"/>
    <a:srgbClr val="263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1" autoAdjust="0"/>
    <p:restoredTop sz="93488" autoAdjust="0"/>
  </p:normalViewPr>
  <p:slideViewPr>
    <p:cSldViewPr snapToObjects="1" showGuides="1">
      <p:cViewPr varScale="1">
        <p:scale>
          <a:sx n="79" d="100"/>
          <a:sy n="79" d="100"/>
        </p:scale>
        <p:origin x="84" y="492"/>
      </p:cViewPr>
      <p:guideLst>
        <p:guide orient="horz" pos="1080"/>
        <p:guide orient="horz" pos="2160"/>
        <p:guide orient="horz" pos="2700"/>
        <p:guide orient="horz" pos="820"/>
        <p:guide orient="horz" pos="276"/>
        <p:guide orient="horz" pos="667"/>
        <p:guide orient="horz" pos="540"/>
        <p:guide orient="horz" pos="123"/>
        <p:guide orient="horz" pos="1624"/>
        <p:guide pos="3726"/>
        <p:guide pos="4614"/>
        <p:guide pos="2028"/>
        <p:guide pos="2922"/>
        <p:guide pos="249"/>
        <p:guide pos="3810"/>
        <p:guide pos="4698"/>
        <p:guide pos="2832"/>
        <p:guide pos="1944"/>
        <p:guide pos="5502"/>
        <p:guide pos="114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2D67-E1B7-C047-BE23-E16A40BF4B75}" type="datetime1">
              <a:rPr lang="de-DE" smtClean="0"/>
              <a:t>20.10.2021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212B1-F401-4549-9010-02CF5DE1E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8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9FC7-67E3-EB45-B447-CA18EFD33F6C}" type="datetime1">
              <a:rPr lang="de-DE" smtClean="0"/>
              <a:t>20.10.2021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9300-C3F4-D945-803E-8391A8FBF9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55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42" Type="http://schemas.openxmlformats.org/officeDocument/2006/relationships/image" Target="../media/image56.svg"/><Relationship Id="rId47" Type="http://schemas.openxmlformats.org/officeDocument/2006/relationships/image" Target="../media/image61.png"/><Relationship Id="rId50" Type="http://schemas.openxmlformats.org/officeDocument/2006/relationships/image" Target="../media/image64.svg"/><Relationship Id="rId55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image" Target="../media/image82.svg"/><Relationship Id="rId76" Type="http://schemas.openxmlformats.org/officeDocument/2006/relationships/image" Target="../media/image90.svg"/><Relationship Id="rId7" Type="http://schemas.openxmlformats.org/officeDocument/2006/relationships/image" Target="../media/image21.png"/><Relationship Id="rId71" Type="http://schemas.openxmlformats.org/officeDocument/2006/relationships/image" Target="../media/image85.pn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29" Type="http://schemas.openxmlformats.org/officeDocument/2006/relationships/image" Target="../media/image43.pn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png"/><Relationship Id="rId40" Type="http://schemas.openxmlformats.org/officeDocument/2006/relationships/image" Target="../media/image54.svg"/><Relationship Id="rId45" Type="http://schemas.openxmlformats.org/officeDocument/2006/relationships/image" Target="../media/image59.png"/><Relationship Id="rId53" Type="http://schemas.openxmlformats.org/officeDocument/2006/relationships/image" Target="../media/image67.png"/><Relationship Id="rId58" Type="http://schemas.openxmlformats.org/officeDocument/2006/relationships/image" Target="../media/image72.svg"/><Relationship Id="rId66" Type="http://schemas.openxmlformats.org/officeDocument/2006/relationships/image" Target="../media/image80.svg"/><Relationship Id="rId74" Type="http://schemas.openxmlformats.org/officeDocument/2006/relationships/image" Target="../media/image8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svg"/><Relationship Id="rId49" Type="http://schemas.openxmlformats.org/officeDocument/2006/relationships/image" Target="../media/image63.png"/><Relationship Id="rId57" Type="http://schemas.openxmlformats.org/officeDocument/2006/relationships/image" Target="../media/image71.png"/><Relationship Id="rId61" Type="http://schemas.openxmlformats.org/officeDocument/2006/relationships/image" Target="../media/image75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svg"/><Relationship Id="rId52" Type="http://schemas.openxmlformats.org/officeDocument/2006/relationships/image" Target="../media/image66.svg"/><Relationship Id="rId60" Type="http://schemas.openxmlformats.org/officeDocument/2006/relationships/image" Target="../media/image74.svg"/><Relationship Id="rId65" Type="http://schemas.openxmlformats.org/officeDocument/2006/relationships/image" Target="../media/image79.png"/><Relationship Id="rId73" Type="http://schemas.openxmlformats.org/officeDocument/2006/relationships/image" Target="../media/image87.png"/><Relationship Id="rId78" Type="http://schemas.openxmlformats.org/officeDocument/2006/relationships/image" Target="../media/image92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2.svg"/><Relationship Id="rId56" Type="http://schemas.openxmlformats.org/officeDocument/2006/relationships/image" Target="../media/image70.svg"/><Relationship Id="rId64" Type="http://schemas.openxmlformats.org/officeDocument/2006/relationships/image" Target="../media/image78.svg"/><Relationship Id="rId69" Type="http://schemas.openxmlformats.org/officeDocument/2006/relationships/image" Target="../media/image83.png"/><Relationship Id="rId77" Type="http://schemas.openxmlformats.org/officeDocument/2006/relationships/image" Target="../media/image91.png"/><Relationship Id="rId8" Type="http://schemas.openxmlformats.org/officeDocument/2006/relationships/image" Target="../media/image22.svg"/><Relationship Id="rId51" Type="http://schemas.openxmlformats.org/officeDocument/2006/relationships/image" Target="../media/image65.png"/><Relationship Id="rId72" Type="http://schemas.openxmlformats.org/officeDocument/2006/relationships/image" Target="../media/image86.svg"/><Relationship Id="rId3" Type="http://schemas.openxmlformats.org/officeDocument/2006/relationships/image" Target="../media/image17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svg"/><Relationship Id="rId46" Type="http://schemas.openxmlformats.org/officeDocument/2006/relationships/image" Target="../media/image60.svg"/><Relationship Id="rId59" Type="http://schemas.openxmlformats.org/officeDocument/2006/relationships/image" Target="../media/image73.png"/><Relationship Id="rId67" Type="http://schemas.openxmlformats.org/officeDocument/2006/relationships/image" Target="../media/image81.png"/><Relationship Id="rId20" Type="http://schemas.openxmlformats.org/officeDocument/2006/relationships/image" Target="../media/image34.svg"/><Relationship Id="rId41" Type="http://schemas.openxmlformats.org/officeDocument/2006/relationships/image" Target="../media/image55.png"/><Relationship Id="rId54" Type="http://schemas.openxmlformats.org/officeDocument/2006/relationships/image" Target="../media/image68.svg"/><Relationship Id="rId62" Type="http://schemas.openxmlformats.org/officeDocument/2006/relationships/image" Target="../media/image76.svg"/><Relationship Id="rId70" Type="http://schemas.openxmlformats.org/officeDocument/2006/relationships/image" Target="../media/image84.svg"/><Relationship Id="rId75" Type="http://schemas.openxmlformats.org/officeDocument/2006/relationships/image" Target="../media/image8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958777" y="4740377"/>
            <a:ext cx="861694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709365"/>
            <a:ext cx="9144000" cy="343413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46705" y="2051050"/>
            <a:ext cx="5679348" cy="961202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550" y="3987800"/>
            <a:ext cx="2546350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000" cap="all" baseline="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/>
              <a:t>KURZBESCHREIBUNG</a:t>
            </a:r>
          </a:p>
          <a:p>
            <a:pPr lvl="0"/>
            <a:r>
              <a:rPr lang="de-DE" dirty="0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1479" y="3012253"/>
            <a:ext cx="5679348" cy="102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Titelzusatz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itel 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 userDrawn="1"/>
        </p:nvSpPr>
        <p:spPr>
          <a:xfrm>
            <a:off x="0" y="-1281331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b="1" dirty="0">
                <a:latin typeface="Georgia"/>
                <a:cs typeface="Georgia"/>
              </a:rPr>
              <a:t>Formatfüllendes</a:t>
            </a:r>
            <a:r>
              <a:rPr lang="de-DE" b="1" baseline="0" dirty="0">
                <a:latin typeface="Georgia"/>
                <a:cs typeface="Georgia"/>
              </a:rPr>
              <a:t> Bild</a:t>
            </a:r>
            <a:r>
              <a:rPr lang="de-DE" b="1" dirty="0">
                <a:latin typeface="Georgia"/>
                <a:cs typeface="Georgia"/>
              </a:rPr>
              <a:t> als Folien-Hintergrund einfügen:</a:t>
            </a:r>
          </a:p>
          <a:p>
            <a:pPr lvl="0" algn="ctr"/>
            <a:endParaRPr lang="de-DE" sz="800" b="1" i="0" dirty="0">
              <a:latin typeface="Georgia"/>
              <a:cs typeface="Georgi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i="0" baseline="0" dirty="0">
                <a:latin typeface="Georgia"/>
                <a:cs typeface="Georgia"/>
              </a:rPr>
              <a:t>Rechtsklick auf Folie &gt; Hintergrund formatieren &gt; Bild o. Struktur &gt; Bild auswählen</a:t>
            </a:r>
            <a:endParaRPr lang="de-DE" sz="1800" i="0" dirty="0">
              <a:latin typeface="Georgia"/>
              <a:cs typeface="Georgia"/>
            </a:endParaRPr>
          </a:p>
          <a:p>
            <a:pPr lvl="0" algn="ctr"/>
            <a:r>
              <a:rPr lang="de-DE" i="1" dirty="0">
                <a:latin typeface="Georgia"/>
                <a:cs typeface="Georgia"/>
              </a:rPr>
              <a:t>Die</a:t>
            </a:r>
            <a:r>
              <a:rPr lang="de-DE" i="1" baseline="0" dirty="0">
                <a:latin typeface="Georgia"/>
                <a:cs typeface="Georgia"/>
              </a:rPr>
              <a:t> Bilder müsse ein </a:t>
            </a:r>
            <a:r>
              <a:rPr lang="de-DE" i="1" dirty="0">
                <a:latin typeface="Georgia"/>
                <a:cs typeface="Georgia"/>
              </a:rPr>
              <a:t>Seitenverhältnis von</a:t>
            </a:r>
            <a:r>
              <a:rPr lang="de-DE" i="1" baseline="0" dirty="0">
                <a:latin typeface="Georgia"/>
                <a:cs typeface="Georgia"/>
              </a:rPr>
              <a:t> 16:9 haben!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933147"/>
            <a:ext cx="7016750" cy="5968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3336246"/>
            <a:ext cx="7012344" cy="5969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24343"/>
          <a:stretch/>
        </p:blipFill>
        <p:spPr>
          <a:xfrm>
            <a:off x="0" y="-20537"/>
            <a:ext cx="9144000" cy="5184576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sert Picture Here.png"/>
          <p:cNvSpPr>
            <a:spLocks noGrp="1"/>
          </p:cNvSpPr>
          <p:nvPr>
            <p:ph type="pic" sz="quarter" idx="13"/>
          </p:nvPr>
        </p:nvSpPr>
        <p:spPr>
          <a:xfrm>
            <a:off x="47625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7" name="Insert Picture Here.png"/>
          <p:cNvSpPr>
            <a:spLocks noGrp="1"/>
          </p:cNvSpPr>
          <p:nvPr>
            <p:ph type="pic" sz="quarter" idx="14"/>
          </p:nvPr>
        </p:nvSpPr>
        <p:spPr>
          <a:xfrm>
            <a:off x="2524125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Insert Picture Here.png"/>
          <p:cNvSpPr>
            <a:spLocks noGrp="1"/>
          </p:cNvSpPr>
          <p:nvPr>
            <p:ph type="pic" sz="quarter" idx="15"/>
          </p:nvPr>
        </p:nvSpPr>
        <p:spPr>
          <a:xfrm>
            <a:off x="457200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.png"/>
          <p:cNvSpPr>
            <a:spLocks noGrp="1"/>
          </p:cNvSpPr>
          <p:nvPr>
            <p:ph type="pic" sz="quarter" idx="16"/>
          </p:nvPr>
        </p:nvSpPr>
        <p:spPr>
          <a:xfrm>
            <a:off x="661757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.png"/>
          <p:cNvSpPr>
            <a:spLocks noGrp="1"/>
          </p:cNvSpPr>
          <p:nvPr>
            <p:ph type="pic" sz="quarter" idx="17"/>
          </p:nvPr>
        </p:nvSpPr>
        <p:spPr>
          <a:xfrm>
            <a:off x="47740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Insert Picture Here.png"/>
          <p:cNvSpPr>
            <a:spLocks noGrp="1"/>
          </p:cNvSpPr>
          <p:nvPr>
            <p:ph type="pic" sz="quarter" idx="18"/>
          </p:nvPr>
        </p:nvSpPr>
        <p:spPr>
          <a:xfrm>
            <a:off x="2525278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2" name="Insert Picture Here.png"/>
          <p:cNvSpPr>
            <a:spLocks noGrp="1"/>
          </p:cNvSpPr>
          <p:nvPr>
            <p:ph type="pic" sz="quarter" idx="19"/>
          </p:nvPr>
        </p:nvSpPr>
        <p:spPr>
          <a:xfrm>
            <a:off x="457315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3" name="Insert Picture Here.png"/>
          <p:cNvSpPr>
            <a:spLocks noGrp="1"/>
          </p:cNvSpPr>
          <p:nvPr>
            <p:ph type="pic" sz="quarter" idx="20"/>
          </p:nvPr>
        </p:nvSpPr>
        <p:spPr>
          <a:xfrm>
            <a:off x="661872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2937" y="476250"/>
            <a:ext cx="404813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7849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5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79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7" y="1329928"/>
            <a:ext cx="8209731" cy="3186038"/>
          </a:xfrm>
        </p:spPr>
        <p:txBody>
          <a:bodyPr/>
          <a:lstStyle/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6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8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Headline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</a:t>
            </a:r>
            <a:r>
              <a:rPr lang="de-DE" dirty="0"/>
              <a:t> Headline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99" y="154696"/>
            <a:ext cx="1568901" cy="569971"/>
          </a:xfrm>
          <a:prstGeom prst="rect">
            <a:avLst/>
          </a:prstGeom>
        </p:spPr>
      </p:pic>
      <p:cxnSp>
        <p:nvCxnSpPr>
          <p:cNvPr id="32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04789" y="4733091"/>
            <a:ext cx="17968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BA2E3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34" name="Foliennummernplatzhalter 5"/>
          <p:cNvSpPr txBox="1">
            <a:spLocks/>
          </p:cNvSpPr>
          <p:nvPr userDrawn="1"/>
        </p:nvSpPr>
        <p:spPr>
          <a:xfrm>
            <a:off x="7763408" y="4770440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>
                <a:solidFill>
                  <a:srgbClr val="0BA2E3"/>
                </a:solidFill>
              </a:rPr>
              <a:t>‹Nr.›</a:t>
            </a:fld>
            <a:endParaRPr lang="de-DE" dirty="0">
              <a:solidFill>
                <a:srgbClr val="0BA2E3"/>
              </a:solidFill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3007576" y="4727768"/>
            <a:ext cx="261111" cy="21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14735" y="0"/>
                </a:moveTo>
                <a:cubicBezTo>
                  <a:pt x="16497" y="0"/>
                  <a:pt x="17287" y="960"/>
                  <a:pt x="18294" y="1876"/>
                </a:cubicBezTo>
                <a:cubicBezTo>
                  <a:pt x="19048" y="1876"/>
                  <a:pt x="20055" y="1265"/>
                  <a:pt x="20558" y="960"/>
                </a:cubicBezTo>
                <a:cubicBezTo>
                  <a:pt x="20845" y="655"/>
                  <a:pt x="20845" y="655"/>
                  <a:pt x="21097" y="655"/>
                </a:cubicBezTo>
                <a:cubicBezTo>
                  <a:pt x="20845" y="1571"/>
                  <a:pt x="20306" y="2487"/>
                  <a:pt x="19551" y="3098"/>
                </a:cubicBezTo>
                <a:cubicBezTo>
                  <a:pt x="19551" y="3098"/>
                  <a:pt x="19300" y="3404"/>
                  <a:pt x="19048" y="3404"/>
                </a:cubicBezTo>
                <a:cubicBezTo>
                  <a:pt x="20055" y="3404"/>
                  <a:pt x="20845" y="2793"/>
                  <a:pt x="21600" y="2793"/>
                </a:cubicBezTo>
                <a:cubicBezTo>
                  <a:pt x="21348" y="3404"/>
                  <a:pt x="20845" y="4320"/>
                  <a:pt x="20055" y="4625"/>
                </a:cubicBezTo>
                <a:cubicBezTo>
                  <a:pt x="19803" y="4931"/>
                  <a:pt x="19803" y="5280"/>
                  <a:pt x="19551" y="5585"/>
                </a:cubicBezTo>
                <a:cubicBezTo>
                  <a:pt x="19551" y="6807"/>
                  <a:pt x="19551" y="7724"/>
                  <a:pt x="19300" y="8945"/>
                </a:cubicBezTo>
                <a:cubicBezTo>
                  <a:pt x="18042" y="14836"/>
                  <a:pt x="15239" y="19156"/>
                  <a:pt x="10674" y="20989"/>
                </a:cubicBezTo>
                <a:cubicBezTo>
                  <a:pt x="8877" y="21600"/>
                  <a:pt x="6110" y="21600"/>
                  <a:pt x="4313" y="21295"/>
                </a:cubicBezTo>
                <a:cubicBezTo>
                  <a:pt x="3306" y="20989"/>
                  <a:pt x="2552" y="20684"/>
                  <a:pt x="1509" y="20073"/>
                </a:cubicBezTo>
                <a:cubicBezTo>
                  <a:pt x="1258" y="19767"/>
                  <a:pt x="755" y="19767"/>
                  <a:pt x="503" y="19462"/>
                </a:cubicBezTo>
                <a:cubicBezTo>
                  <a:pt x="252" y="19156"/>
                  <a:pt x="252" y="19156"/>
                  <a:pt x="0" y="19156"/>
                </a:cubicBezTo>
                <a:cubicBezTo>
                  <a:pt x="503" y="19156"/>
                  <a:pt x="1006" y="19156"/>
                  <a:pt x="1509" y="19156"/>
                </a:cubicBezTo>
                <a:cubicBezTo>
                  <a:pt x="1797" y="19156"/>
                  <a:pt x="2300" y="19156"/>
                  <a:pt x="2803" y="18851"/>
                </a:cubicBezTo>
                <a:cubicBezTo>
                  <a:pt x="3810" y="18502"/>
                  <a:pt x="4564" y="18196"/>
                  <a:pt x="5319" y="17891"/>
                </a:cubicBezTo>
                <a:cubicBezTo>
                  <a:pt x="5858" y="17585"/>
                  <a:pt x="6361" y="17280"/>
                  <a:pt x="6613" y="16669"/>
                </a:cubicBezTo>
                <a:cubicBezTo>
                  <a:pt x="6110" y="16669"/>
                  <a:pt x="5607" y="16669"/>
                  <a:pt x="5319" y="16669"/>
                </a:cubicBezTo>
                <a:cubicBezTo>
                  <a:pt x="3810" y="16058"/>
                  <a:pt x="3055" y="14836"/>
                  <a:pt x="2552" y="12960"/>
                </a:cubicBezTo>
                <a:cubicBezTo>
                  <a:pt x="2803" y="13265"/>
                  <a:pt x="4061" y="13265"/>
                  <a:pt x="4313" y="12960"/>
                </a:cubicBezTo>
                <a:cubicBezTo>
                  <a:pt x="3810" y="12960"/>
                  <a:pt x="3306" y="12655"/>
                  <a:pt x="3055" y="12349"/>
                </a:cubicBezTo>
                <a:cubicBezTo>
                  <a:pt x="1797" y="11433"/>
                  <a:pt x="755" y="9905"/>
                  <a:pt x="755" y="7724"/>
                </a:cubicBezTo>
                <a:cubicBezTo>
                  <a:pt x="1006" y="7724"/>
                  <a:pt x="1258" y="7724"/>
                  <a:pt x="1258" y="8029"/>
                </a:cubicBezTo>
                <a:cubicBezTo>
                  <a:pt x="1509" y="8029"/>
                  <a:pt x="1797" y="8029"/>
                  <a:pt x="2300" y="8335"/>
                </a:cubicBezTo>
                <a:lnTo>
                  <a:pt x="2803" y="8335"/>
                </a:lnTo>
                <a:cubicBezTo>
                  <a:pt x="2552" y="8029"/>
                  <a:pt x="2300" y="7724"/>
                  <a:pt x="2049" y="7418"/>
                </a:cubicBezTo>
                <a:cubicBezTo>
                  <a:pt x="1258" y="6196"/>
                  <a:pt x="503" y="4625"/>
                  <a:pt x="1006" y="2487"/>
                </a:cubicBezTo>
                <a:cubicBezTo>
                  <a:pt x="1006" y="1876"/>
                  <a:pt x="1258" y="1571"/>
                  <a:pt x="1509" y="1265"/>
                </a:cubicBezTo>
                <a:cubicBezTo>
                  <a:pt x="1509" y="1265"/>
                  <a:pt x="1797" y="1571"/>
                  <a:pt x="2049" y="1571"/>
                </a:cubicBezTo>
                <a:cubicBezTo>
                  <a:pt x="2300" y="2182"/>
                  <a:pt x="2803" y="2793"/>
                  <a:pt x="3306" y="3098"/>
                </a:cubicBezTo>
                <a:cubicBezTo>
                  <a:pt x="4816" y="4625"/>
                  <a:pt x="6361" y="5585"/>
                  <a:pt x="8626" y="6502"/>
                </a:cubicBezTo>
                <a:cubicBezTo>
                  <a:pt x="9380" y="6502"/>
                  <a:pt x="9919" y="6807"/>
                  <a:pt x="10674" y="6807"/>
                </a:cubicBezTo>
                <a:cubicBezTo>
                  <a:pt x="10423" y="5891"/>
                  <a:pt x="10423" y="4931"/>
                  <a:pt x="10674" y="4320"/>
                </a:cubicBezTo>
                <a:cubicBezTo>
                  <a:pt x="11177" y="2487"/>
                  <a:pt x="11932" y="1265"/>
                  <a:pt x="13226" y="655"/>
                </a:cubicBezTo>
                <a:cubicBezTo>
                  <a:pt x="13478" y="349"/>
                  <a:pt x="13981" y="349"/>
                  <a:pt x="14232" y="349"/>
                </a:cubicBezTo>
                <a:cubicBezTo>
                  <a:pt x="14484" y="349"/>
                  <a:pt x="14484" y="0"/>
                  <a:pt x="14735" y="0"/>
                </a:cubicBezTo>
              </a:path>
            </a:pathLst>
          </a:custGeom>
          <a:solidFill>
            <a:srgbClr val="0BA2E3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/>
          </a:p>
        </p:txBody>
      </p:sp>
      <p:sp>
        <p:nvSpPr>
          <p:cNvPr id="36" name="Rechteck 35"/>
          <p:cNvSpPr/>
          <p:nvPr userDrawn="1"/>
        </p:nvSpPr>
        <p:spPr>
          <a:xfrm>
            <a:off x="3244312" y="4732753"/>
            <a:ext cx="100700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750" kern="1200" dirty="0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@</a:t>
            </a:r>
            <a:r>
              <a:rPr lang="de-DE" sz="750" kern="1200" dirty="0" err="1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ids_association</a:t>
            </a:r>
            <a:endParaRPr lang="de-DE" sz="750" kern="1200" dirty="0">
              <a:solidFill>
                <a:schemeClr val="tx1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7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409005" y="4730009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#</a:t>
            </a:r>
            <a:r>
              <a:rPr lang="de-DE" dirty="0" err="1"/>
              <a:t>eventname</a:t>
            </a:r>
            <a:r>
              <a:rPr lang="de-DE" dirty="0"/>
              <a:t> (...)</a:t>
            </a:r>
          </a:p>
        </p:txBody>
      </p:sp>
      <p:sp>
        <p:nvSpPr>
          <p:cNvPr id="3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208830" y="4731346"/>
            <a:ext cx="1183345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AF408C-385C-47C4-8A73-BC788A254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3565054"/>
            <a:ext cx="5130000" cy="59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82203"/>
            <a:ext cx="3375000" cy="362407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unt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2981050"/>
            <a:ext cx="5130000" cy="59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3598199"/>
            <a:ext cx="3375000" cy="362407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4519" y="273844"/>
            <a:ext cx="1455642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galaxy in space&#10;&#10;Description automatically generated with low confidence">
            <a:extLst>
              <a:ext uri="{FF2B5EF4-FFF2-40B4-BE49-F238E27FC236}">
                <a16:creationId xmlns:a16="http://schemas.microsoft.com/office/drawing/2014/main" id="{1DF2A147-306E-4004-AC22-349B4FDB7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61"/>
            <a:ext cx="9143985" cy="5142539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1" y="3565054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64172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422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A view of the earth from space&#10;&#10;Description automatically generated with low confidence">
            <a:extLst>
              <a:ext uri="{FF2B5EF4-FFF2-40B4-BE49-F238E27FC236}">
                <a16:creationId xmlns:a16="http://schemas.microsoft.com/office/drawing/2014/main" id="{EAAE45D3-8CF3-4BD0-AB6D-C5CCA64B76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3564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173354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9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itel-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4746" y="1079500"/>
            <a:ext cx="8428404" cy="1104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1" cap="all">
                <a:solidFill>
                  <a:srgbClr val="0BA2E3"/>
                </a:solidFill>
              </a:defRPr>
            </a:lvl1pPr>
          </a:lstStyle>
          <a:p>
            <a:r>
              <a:rPr lang="de-DE" dirty="0"/>
              <a:t>Kapiteltitel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33748" y="3342261"/>
            <a:ext cx="5562600" cy="126191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0092D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04789" y="4710351"/>
            <a:ext cx="1657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8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265112" y="2260599"/>
            <a:ext cx="8428037" cy="11070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36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Kap.titelzusatz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4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AF8F887-DE0B-4620-8B07-7C165D6BDBD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771715-D0C5-4596-B50C-C7ADA2C7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66B029-621A-449D-898C-18EA1176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783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41" y="1391393"/>
            <a:ext cx="3423583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3"/>
            <a:ext cx="1455639" cy="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A picture containing colorful, nature, reef, bright&#10;&#10;Description automatically generated">
            <a:extLst>
              <a:ext uri="{FF2B5EF4-FFF2-40B4-BE49-F238E27FC236}">
                <a16:creationId xmlns:a16="http://schemas.microsoft.com/office/drawing/2014/main" id="{712B08C4-55F7-4EFA-9C7A-F27216140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783000"/>
            <a:ext cx="5129957" cy="594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841" y="1377000"/>
            <a:ext cx="3375000" cy="378000"/>
          </a:xfrm>
          <a:solidFill>
            <a:schemeClr val="tx1"/>
          </a:solidFill>
        </p:spPr>
        <p:txBody>
          <a:bodyPr lIns="180000" rIns="180000" anchor="ctr" anchorCtr="0">
            <a:normAutofit/>
          </a:bodyPr>
          <a:lstStyle>
            <a:lvl1pPr marL="0" indent="0" algn="l">
              <a:buNone/>
              <a:defRPr sz="195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13" name="Picture 7" descr="Text&#10;&#10;Description automatically generated">
            <a:extLst>
              <a:ext uri="{FF2B5EF4-FFF2-40B4-BE49-F238E27FC236}">
                <a16:creationId xmlns:a16="http://schemas.microsoft.com/office/drawing/2014/main" id="{DA6274E2-B9D7-4311-AE8B-3BD9E95185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3"/>
            <a:ext cx="1455639" cy="4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2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4" y="1624013"/>
            <a:ext cx="7884305" cy="27027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8933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42" y="957253"/>
            <a:ext cx="7884305" cy="36666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2858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4" y="1624013"/>
            <a:ext cx="3861184" cy="27027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5579" y="1626394"/>
            <a:ext cx="3888581" cy="2700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15518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767263"/>
            <a:ext cx="5383393" cy="273844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3" y="1624013"/>
            <a:ext cx="4860000" cy="27027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7146" y="1624012"/>
            <a:ext cx="2727000" cy="270271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700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214054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841" y="1218010"/>
            <a:ext cx="7885509" cy="31087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838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152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767263"/>
            <a:ext cx="5383393" cy="273844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B963-CBD6-47C4-B7CF-F60C897EE538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6075000" cy="540000"/>
          </a:xfrm>
        </p:spPr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841" y="870347"/>
            <a:ext cx="4185000" cy="351000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8481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9660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0839" y="3194616"/>
            <a:ext cx="1636059" cy="328542"/>
          </a:xfrm>
        </p:spPr>
        <p:txBody>
          <a:bodyPr>
            <a:normAutofit/>
          </a:bodyPr>
          <a:lstStyle>
            <a:lvl1pPr algn="ctr">
              <a:buNone/>
              <a:defRPr sz="15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50" y="3706535"/>
            <a:ext cx="2277035" cy="717552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3483" y="3707843"/>
            <a:ext cx="2277035" cy="716244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0351" y="3706535"/>
            <a:ext cx="2277035" cy="716244"/>
          </a:xfrm>
        </p:spPr>
        <p:txBody>
          <a:bodyPr>
            <a:normAutofit/>
          </a:bodyPr>
          <a:lstStyle>
            <a:lvl1pPr algn="ctr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82141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67628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4497" y="1985963"/>
            <a:ext cx="1008742" cy="97988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de-DE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69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 userDrawn="1"/>
        </p:nvSpPr>
        <p:spPr>
          <a:xfrm>
            <a:off x="304789" y="4710351"/>
            <a:ext cx="16574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75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128848" y="1714499"/>
            <a:ext cx="5562600" cy="2515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F8AAF9-2A59-4D45-9C56-519EE5A69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C7628B4-9DCB-4808-82CE-E49CD973A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9769" y="1870709"/>
            <a:ext cx="783000" cy="783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0F7A3-3C20-47E8-A3BC-F59C7A2112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6982" y="1022909"/>
            <a:ext cx="783000" cy="783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BD0ACA1-704F-4CF8-B50D-C82EA03F843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5547" y="1870709"/>
            <a:ext cx="783000" cy="783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A2B869-0D50-4742-9592-6710ACFAE4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8400" y="1022909"/>
            <a:ext cx="783000" cy="783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CA67943-6B5D-4958-B1AB-61825EB50B9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2456" y="3705301"/>
            <a:ext cx="783000" cy="783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23CC667-5BB6-4A1E-A65E-D996F71A9B9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4473" y="2857426"/>
            <a:ext cx="783000" cy="783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2493195-0F6F-4AAC-99B4-1280801C13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58775" y="3705301"/>
            <a:ext cx="783000" cy="783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FEDDF80-07B8-4EB6-9D5C-F8A0B3FF782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56079" y="2857426"/>
            <a:ext cx="783000" cy="783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D9643AF-046B-40E7-9F7E-352C785B0F2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8714" y="1870709"/>
            <a:ext cx="783000" cy="783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581954F-CFF6-45A3-A91E-B1E8F0C12F8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7200" y="1022909"/>
            <a:ext cx="783000" cy="783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CFEA18D-0EAE-41A7-BF0C-94D72B2C3B4A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672390" y="1870709"/>
            <a:ext cx="783000" cy="783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D4B41C1-9A28-47F4-ABF8-47EA4F38316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72390" y="1022909"/>
            <a:ext cx="783000" cy="783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5F5E03E-B894-4491-80CE-573C8136154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80498" y="1870709"/>
            <a:ext cx="783000" cy="783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EBE3E21-CB76-4C81-89CE-7C9BE6AD7314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061128" y="1022909"/>
            <a:ext cx="783000" cy="783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A38B9CEE-8D69-42CC-90F0-BC179B837540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034348" y="1870709"/>
            <a:ext cx="783000" cy="783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8575E308-AE76-42FE-A3C6-48F4610E078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56079" y="1022909"/>
            <a:ext cx="783000" cy="783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8FA757A-49C1-4948-8433-F712F8CE3588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915161" y="3705301"/>
            <a:ext cx="783000" cy="783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958B529-EDA6-4D7B-8FA7-C6CC25BBF21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858300" y="2857426"/>
            <a:ext cx="783000" cy="783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7D9B35C-52D3-42D3-AF6F-3A7E36493B04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71338" y="1870709"/>
            <a:ext cx="783000" cy="783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852542B4-069F-4228-8025-112F09B4FBD6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867660" y="1022909"/>
            <a:ext cx="783000" cy="783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F91A3B4D-FE2D-4999-94CE-5D07F102D1E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698161" y="3705301"/>
            <a:ext cx="783000" cy="783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65E59E83-7BD9-49DB-9C61-1BF4EC8AC75D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659456" y="2857426"/>
            <a:ext cx="783000" cy="783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70CE6DE8-688D-48BF-8625-9081D7773EA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253858" y="2857426"/>
            <a:ext cx="783000" cy="783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216A551B-05C2-4A8A-A5D8-A5C745D5BB61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258887" y="3705301"/>
            <a:ext cx="783000" cy="783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D91EB119-0941-4A6C-88A5-59C902016445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7200" y="2857426"/>
            <a:ext cx="783000" cy="783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5FFB5702-B614-46DA-9E8A-7E4104222B4B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57200" y="3705301"/>
            <a:ext cx="783000" cy="783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68E5E6DB-3E7F-4CAE-AE01-A8FD37375BD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090647" y="2857426"/>
            <a:ext cx="783000" cy="783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7F79211F-3CC9-4939-BFDE-8B12D38D591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130836" y="3705301"/>
            <a:ext cx="783000" cy="783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B205EB8C-CA3B-4968-BBF3-B1AC044B4A92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922547" y="3705226"/>
            <a:ext cx="783000" cy="783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AC1EC3AC-6335-464F-8AD4-A8555B52BC13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905497" y="2857426"/>
            <a:ext cx="783000" cy="783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19BBAB44-F058-4FA1-9902-8EA5DB8CD4BD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268438" y="3705301"/>
            <a:ext cx="783000" cy="783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0F048E68-6C1D-459E-98D1-D93E2339C0BA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5273160" y="2857426"/>
            <a:ext cx="783000" cy="783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29D08E6-7D13-4620-88BC-3A018585F197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251348" y="1870709"/>
            <a:ext cx="783000" cy="783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60F290A2-C30E-482E-970E-7C72D01633DC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255885" y="1022909"/>
            <a:ext cx="783000" cy="783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3F406FF9-42BE-454B-86C6-258C1DB7F5A5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268438" y="1022909"/>
            <a:ext cx="783000" cy="783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13C33ED7-CBD4-4263-90AF-BB28760A17D6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251868" y="1870709"/>
            <a:ext cx="783000" cy="783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223075D2-2233-41B7-9513-9695339FBCBD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472584" y="1022909"/>
            <a:ext cx="783000" cy="783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A520D403-8D86-4F36-AEFA-EECDA57E48BC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442456" y="1870709"/>
            <a:ext cx="783000" cy="7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419844" y="1277599"/>
            <a:ext cx="8424936" cy="34871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 b="40175"/>
          <a:stretch/>
        </p:blipFill>
        <p:spPr>
          <a:xfrm>
            <a:off x="-3616" y="-20537"/>
            <a:ext cx="9147615" cy="5184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hteck 9"/>
          <p:cNvSpPr/>
          <p:nvPr userDrawn="1"/>
        </p:nvSpPr>
        <p:spPr>
          <a:xfrm>
            <a:off x="-3615" y="-20537"/>
            <a:ext cx="9147615" cy="5184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>
          <a:xfrm>
            <a:off x="-1370" y="-1"/>
            <a:ext cx="9145370" cy="5164039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614" y="-23805"/>
            <a:ext cx="9145614" cy="51673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0" y="-20538"/>
            <a:ext cx="9145614" cy="516403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0" y="-23805"/>
            <a:ext cx="9145614" cy="516730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51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83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764" r:id="rId5"/>
    <p:sldLayoutId id="2147483659" r:id="rId6"/>
    <p:sldLayoutId id="2147483768" r:id="rId7"/>
    <p:sldLayoutId id="2147483767" r:id="rId8"/>
    <p:sldLayoutId id="2147483766" r:id="rId9"/>
    <p:sldLayoutId id="2147483670" r:id="rId10"/>
    <p:sldLayoutId id="2147483765" r:id="rId11"/>
    <p:sldLayoutId id="2147483754" r:id="rId12"/>
    <p:sldLayoutId id="2147483758" r:id="rId13"/>
    <p:sldLayoutId id="2147483759" r:id="rId14"/>
    <p:sldLayoutId id="214748376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 cap="all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i="1" kern="1200" cap="all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i="1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6075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26394"/>
            <a:ext cx="7886700" cy="270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71154"/>
            <a:ext cx="538339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rgbClr val="00B0F0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2BCE39-058B-47BF-A5EE-2D635AB57C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518" y="273844"/>
            <a:ext cx="1455644" cy="4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B0F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8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5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35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2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Segoe UI" panose="020B0502040204020203" pitchFamily="34" charset="0"/>
        <a:buChar char="»"/>
        <a:defRPr sz="1200" kern="1200">
          <a:solidFill>
            <a:srgbClr val="00B0F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34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  <p15:guide id="9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rnational-Data-Spaces-Association/IDSA-Plugfest/tree/apache-camel-workshop/Apache-Camel-Worksho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8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4D15-25DE-42FE-94D3-F52120567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029989"/>
            <a:ext cx="7881505" cy="1129065"/>
          </a:xfrm>
        </p:spPr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Apache Camel</a:t>
            </a:r>
            <a:br>
              <a:rPr lang="de-DE" dirty="0"/>
            </a:br>
            <a:r>
              <a:rPr lang="de-DE" dirty="0"/>
              <a:t>via Docker in IDS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444AB8-B8C0-4700-8F9D-5A5E94437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IDSA-Workshop</a:t>
            </a:r>
          </a:p>
        </p:txBody>
      </p:sp>
    </p:spTree>
    <p:extLst>
      <p:ext uri="{BB962C8B-B14F-4D97-AF65-F5344CB8AC3E}">
        <p14:creationId xmlns:p14="http://schemas.microsoft.com/office/powerpoint/2010/main" val="194896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0AB05F-29D3-4153-950A-568417D5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Apache Camel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58216B-4C51-4E98-BD20-2CBAFDE783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Workshop all </a:t>
            </a:r>
            <a:r>
              <a:rPr lang="de-DE" dirty="0" err="1"/>
              <a:t>about</a:t>
            </a:r>
            <a:r>
              <a:rPr lang="de-DE" dirty="0"/>
              <a:t>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3FBD80-3B29-4A97-9A77-A7BD5D2C62F3}"/>
              </a:ext>
            </a:extLst>
          </p:cNvPr>
          <p:cNvSpPr txBox="1"/>
          <p:nvPr/>
        </p:nvSpPr>
        <p:spPr>
          <a:xfrm>
            <a:off x="395536" y="1491630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Apache Camel?</a:t>
            </a:r>
          </a:p>
          <a:p>
            <a:r>
              <a:rPr lang="de-DE" dirty="0"/>
              <a:t>	Open source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IDS </a:t>
            </a:r>
            <a:r>
              <a:rPr lang="de-DE" dirty="0" err="1"/>
              <a:t>connectors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r>
              <a:rPr lang="de-DE" dirty="0"/>
              <a:t>	Support </a:t>
            </a:r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br>
              <a:rPr lang="de-DE" dirty="0"/>
            </a:br>
            <a:r>
              <a:rPr lang="de-DE" dirty="0"/>
              <a:t>	-&gt;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/ crash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  <a:p>
            <a:r>
              <a:rPr lang="de-DE" dirty="0"/>
              <a:t>Goal:</a:t>
            </a:r>
          </a:p>
          <a:p>
            <a:r>
              <a:rPr lang="de-DE" dirty="0"/>
              <a:t>	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Camel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dirty="0"/>
              <a:t>	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pragmatic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Apache Camel</a:t>
            </a:r>
          </a:p>
          <a:p>
            <a:r>
              <a:rPr lang="de-DE" dirty="0"/>
              <a:t>	</a:t>
            </a:r>
            <a:r>
              <a:rPr lang="de-DE" dirty="0" err="1"/>
              <a:t>Step-by-step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different </a:t>
            </a:r>
            <a:r>
              <a:rPr lang="de-DE" dirty="0" err="1"/>
              <a:t>guided</a:t>
            </a:r>
            <a:r>
              <a:rPr lang="de-DE" dirty="0"/>
              <a:t> </a:t>
            </a:r>
            <a:r>
              <a:rPr lang="de-DE" dirty="0" err="1"/>
              <a:t>labs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54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3AD10-767E-4898-A26D-412E0AFC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Labs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D8D0B1-41EF-4D41-AD95-28CAA35E9C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at „Beginner“-Level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F31464-AFBE-4281-A5A6-B3D5C2052962}"/>
              </a:ext>
            </a:extLst>
          </p:cNvPr>
          <p:cNvSpPr txBox="1"/>
          <p:nvPr/>
        </p:nvSpPr>
        <p:spPr>
          <a:xfrm>
            <a:off x="395536" y="1380727"/>
            <a:ext cx="734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Labs </a:t>
            </a:r>
            <a:r>
              <a:rPr lang="de-DE" dirty="0" err="1"/>
              <a:t>involve</a:t>
            </a:r>
            <a:r>
              <a:rPr lang="de-DE" dirty="0"/>
              <a:t>:</a:t>
            </a:r>
          </a:p>
          <a:p>
            <a:pPr marL="800100" lvl="1" indent="-342900">
              <a:buAutoNum type="arabicPeriod"/>
            </a:pPr>
            <a:r>
              <a:rPr lang="de-DE" dirty="0"/>
              <a:t>Lab: Basics (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in XML Camel </a:t>
            </a:r>
            <a:r>
              <a:rPr lang="de-DE" dirty="0" err="1"/>
              <a:t>Routes</a:t>
            </a:r>
            <a:r>
              <a:rPr lang="de-DE" dirty="0"/>
              <a:t>) </a:t>
            </a:r>
          </a:p>
          <a:p>
            <a:pPr marL="800100" lvl="1" indent="-342900">
              <a:buAutoNum type="arabicPeriod"/>
            </a:pPr>
            <a:r>
              <a:rPr lang="de-DE" dirty="0"/>
              <a:t>Lab: Setting </a:t>
            </a:r>
            <a:r>
              <a:rPr lang="de-DE" dirty="0" err="1"/>
              <a:t>key</a:t>
            </a:r>
            <a:r>
              <a:rPr lang="de-DE" dirty="0"/>
              <a:t> material (</a:t>
            </a:r>
            <a:r>
              <a:rPr lang="de-DE" dirty="0" err="1"/>
              <a:t>providing</a:t>
            </a:r>
            <a:r>
              <a:rPr lang="de-DE" dirty="0"/>
              <a:t> SSL </a:t>
            </a:r>
            <a:r>
              <a:rPr lang="de-DE" dirty="0" err="1"/>
              <a:t>Contexts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IDSCP2)</a:t>
            </a:r>
          </a:p>
          <a:p>
            <a:pPr marL="800100" lvl="1" indent="-342900">
              <a:buAutoNum type="arabicPeriod"/>
            </a:pPr>
            <a:r>
              <a:rPr lang="de-DE" dirty="0"/>
              <a:t>Lab: File Adapter (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and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)</a:t>
            </a:r>
          </a:p>
          <a:p>
            <a:pPr marL="800100" lvl="1" indent="-342900">
              <a:buAutoNum type="arabicPeriod"/>
            </a:pPr>
            <a:r>
              <a:rPr lang="de-DE" dirty="0"/>
              <a:t>Lab: HTTP Adapter (</a:t>
            </a:r>
            <a:r>
              <a:rPr lang="de-DE" dirty="0" err="1"/>
              <a:t>basic</a:t>
            </a:r>
            <a:r>
              <a:rPr lang="de-DE" dirty="0"/>
              <a:t> web </a:t>
            </a:r>
            <a:r>
              <a:rPr lang="de-DE" dirty="0" err="1"/>
              <a:t>communication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443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F5A48-0C64-43D2-B9AE-69F7AE7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 and 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25D72-3552-4DB1-8BBB-617230390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C3D130-EA31-416A-9913-19717F4A0EB2}"/>
              </a:ext>
            </a:extLst>
          </p:cNvPr>
          <p:cNvSpPr txBox="1"/>
          <p:nvPr/>
        </p:nvSpPr>
        <p:spPr>
          <a:xfrm>
            <a:off x="395536" y="1491630"/>
            <a:ext cx="7344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ZIP-Archive </a:t>
            </a:r>
            <a:r>
              <a:rPr lang="de-DE" dirty="0" err="1"/>
              <a:t>with</a:t>
            </a:r>
            <a:r>
              <a:rPr lang="de-DE" dirty="0"/>
              <a:t> lab-</a:t>
            </a:r>
            <a:r>
              <a:rPr lang="de-DE" dirty="0" err="1"/>
              <a:t>instructions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Github</a:t>
            </a:r>
            <a:r>
              <a:rPr lang="de-DE" dirty="0"/>
              <a:t>: IDSA-</a:t>
            </a:r>
            <a:r>
              <a:rPr lang="de-DE" dirty="0" err="1"/>
              <a:t>Plugfest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Chose </a:t>
            </a:r>
            <a:r>
              <a:rPr lang="de-DE" dirty="0" err="1"/>
              <a:t>branch</a:t>
            </a:r>
            <a:r>
              <a:rPr lang="de-DE" dirty="0"/>
              <a:t> „</a:t>
            </a:r>
            <a:r>
              <a:rPr lang="de-DE" dirty="0" err="1"/>
              <a:t>apache</a:t>
            </a:r>
            <a:r>
              <a:rPr lang="de-DE" dirty="0"/>
              <a:t>-</a:t>
            </a:r>
            <a:r>
              <a:rPr lang="de-DE" dirty="0" err="1"/>
              <a:t>camel</a:t>
            </a:r>
            <a:r>
              <a:rPr lang="de-DE" dirty="0"/>
              <a:t>-workshop“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Clone -&gt; Download </a:t>
            </a:r>
            <a:r>
              <a:rPr lang="de-DE" dirty="0" err="1"/>
              <a:t>as</a:t>
            </a:r>
            <a:r>
              <a:rPr lang="de-DE" dirty="0"/>
              <a:t> Zip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https://github.com/International-Data-Spaces-Association/IDSA-Plugfest/tree/apache-camel-workshop/Apache-Camel-Workshop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97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F5A48-0C64-43D2-B9AE-69F7AE7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links and Info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C25D72-3552-4DB1-8BBB-6172303900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C3D130-EA31-416A-9913-19717F4A0EB2}"/>
              </a:ext>
            </a:extLst>
          </p:cNvPr>
          <p:cNvSpPr txBox="1"/>
          <p:nvPr/>
        </p:nvSpPr>
        <p:spPr>
          <a:xfrm>
            <a:off x="395536" y="1491630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Linux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Ubuntu </a:t>
            </a:r>
            <a:r>
              <a:rPr lang="de-DE" dirty="0" err="1"/>
              <a:t>as</a:t>
            </a:r>
            <a:r>
              <a:rPr lang="de-DE" dirty="0"/>
              <a:t> Host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Ubuntu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virtualized</a:t>
            </a:r>
            <a:r>
              <a:rPr lang="de-DE" dirty="0"/>
              <a:t>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Alternatively</a:t>
            </a:r>
            <a:r>
              <a:rPr lang="de-DE" dirty="0"/>
              <a:t>: Windows Subsystem </a:t>
            </a:r>
            <a:r>
              <a:rPr lang="de-DE" dirty="0" err="1"/>
              <a:t>for</a:t>
            </a:r>
            <a:r>
              <a:rPr lang="de-DE" dirty="0"/>
              <a:t>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Docker and Docker-</a:t>
            </a:r>
            <a:r>
              <a:rPr lang="de-DE" dirty="0" err="1"/>
              <a:t>compose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737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8CECE-B2E3-4956-82E8-8065FF86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Labs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C2C3CC-95AE-4A4F-AE35-EEB8A5300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474903-F993-4DFD-BC2D-86137ABD18D8}"/>
              </a:ext>
            </a:extLst>
          </p:cNvPr>
          <p:cNvSpPr txBox="1"/>
          <p:nvPr/>
        </p:nvSpPr>
        <p:spPr>
          <a:xfrm>
            <a:off x="395536" y="1491630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deploy (not </a:t>
            </a:r>
            <a:r>
              <a:rPr lang="de-DE" dirty="0" err="1"/>
              <a:t>important</a:t>
            </a:r>
            <a:r>
              <a:rPr lang="de-DE" dirty="0"/>
              <a:t>,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Connector)</a:t>
            </a:r>
            <a:br>
              <a:rPr lang="de-DE" dirty="0"/>
            </a:b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etc</a:t>
            </a:r>
            <a:r>
              <a:rPr lang="de-DE" dirty="0"/>
              <a:t> (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IDS </a:t>
            </a:r>
            <a:r>
              <a:rPr lang="de-DE" dirty="0" err="1"/>
              <a:t>infrastructure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example-getting-started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docker-compose.yaml</a:t>
            </a:r>
            <a:r>
              <a:rPr lang="de-DE" dirty="0"/>
              <a:t> (</a:t>
            </a:r>
            <a:r>
              <a:rPr lang="de-DE" dirty="0" err="1"/>
              <a:t>docker-compose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launch)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highlight>
                  <a:srgbClr val="FFFF00"/>
                </a:highlight>
              </a:rPr>
              <a:t>example-idscp2-localloop.xml (Camel Route, </a:t>
            </a:r>
            <a:r>
              <a:rPr lang="de-DE" dirty="0" err="1">
                <a:highlight>
                  <a:srgbClr val="FFFF00"/>
                </a:highlight>
              </a:rPr>
              <a:t>to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be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fixed</a:t>
            </a:r>
            <a:r>
              <a:rPr lang="de-DE" dirty="0">
                <a:highlight>
                  <a:srgbClr val="FFFF00"/>
                </a:highlight>
              </a:rPr>
              <a:t>!)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Solution: (</a:t>
            </a:r>
            <a:r>
              <a:rPr lang="de-DE" dirty="0" err="1"/>
              <a:t>contains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07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FEB81-0385-4AB1-9D21-EF00147B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 </a:t>
            </a:r>
            <a:r>
              <a:rPr lang="de-DE" dirty="0" err="1"/>
              <a:t>looks</a:t>
            </a:r>
            <a:r>
              <a:rPr lang="de-DE" dirty="0"/>
              <a:t> like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54EA34-13DB-422A-80B3-BBA3B50AEE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Expected</a:t>
            </a:r>
            <a:r>
              <a:rPr lang="de-DE" dirty="0"/>
              <a:t> Command Line Output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445E33-3D8B-4C6F-97D7-F875B48239E8}"/>
              </a:ext>
            </a:extLst>
          </p:cNvPr>
          <p:cNvSpPr txBox="1"/>
          <p:nvPr/>
        </p:nvSpPr>
        <p:spPr>
          <a:xfrm>
            <a:off x="395536" y="1491630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Change </a:t>
            </a:r>
            <a:r>
              <a:rPr lang="de-DE" dirty="0" err="1"/>
              <a:t>directory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cd Lab1_Basics/Start/</a:t>
            </a:r>
            <a:r>
              <a:rPr lang="de-DE" dirty="0" err="1"/>
              <a:t>example-getting-started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Launch </a:t>
            </a:r>
            <a:r>
              <a:rPr lang="de-DE" dirty="0" err="1"/>
              <a:t>docker-compose</a:t>
            </a:r>
            <a:br>
              <a:rPr lang="de-DE" dirty="0"/>
            </a:br>
            <a:r>
              <a:rPr lang="de-DE" dirty="0" err="1"/>
              <a:t>docker-compose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screen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br>
              <a:rPr lang="de-DE" dirty="0"/>
            </a:b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DB768E-CE61-4510-8F65-74096E34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75606"/>
            <a:ext cx="3645403" cy="34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479" y="3681618"/>
            <a:ext cx="1136438" cy="924303"/>
          </a:xfrm>
          <a:prstGeom prst="rect">
            <a:avLst/>
          </a:prstGeom>
        </p:spPr>
      </p:pic>
      <p:sp>
        <p:nvSpPr>
          <p:cNvPr id="47" name="Untertitel 46"/>
          <p:cNvSpPr>
            <a:spLocks noGrp="1"/>
          </p:cNvSpPr>
          <p:nvPr>
            <p:ph type="subTitle" idx="1"/>
          </p:nvPr>
        </p:nvSpPr>
        <p:spPr>
          <a:xfrm>
            <a:off x="1763688" y="2409303"/>
            <a:ext cx="5679348" cy="1026348"/>
          </a:xfrm>
        </p:spPr>
        <p:txBody>
          <a:bodyPr>
            <a:normAutofit/>
          </a:bodyPr>
          <a:lstStyle/>
          <a:p>
            <a:r>
              <a:rPr lang="de-DE" sz="2800" dirty="0" err="1"/>
              <a:t>Join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lang="de-DE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7443036" y="1441450"/>
            <a:ext cx="67358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00" i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108" y="4091148"/>
            <a:ext cx="333975" cy="271633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858" y="4691869"/>
            <a:ext cx="354320" cy="35432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919698" y="3977386"/>
            <a:ext cx="204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@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ids_association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# 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internationaldataspaces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454178" y="4600897"/>
            <a:ext cx="30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1" dirty="0">
                <a:solidFill>
                  <a:schemeClr val="bg1"/>
                </a:solidFill>
                <a:latin typeface="Georgia" panose="02040502050405020303" pitchFamily="18" charset="0"/>
              </a:rPr>
              <a:t>www.internationaldataspaces.org </a:t>
            </a:r>
            <a:r>
              <a:rPr lang="de-DE" sz="1100" i="1" dirty="0">
                <a:solidFill>
                  <a:schemeClr val="bg1"/>
                </a:solidFill>
                <a:latin typeface="Georgia" panose="02040502050405020303" pitchFamily="18" charset="0"/>
              </a:rPr>
              <a:t>Ressource Hub – Press Area – Blog </a:t>
            </a:r>
          </a:p>
        </p:txBody>
      </p:sp>
      <p:sp>
        <p:nvSpPr>
          <p:cNvPr id="13" name="Untertitel 46"/>
          <p:cNvSpPr txBox="1">
            <a:spLocks/>
          </p:cNvSpPr>
          <p:nvPr/>
        </p:nvSpPr>
        <p:spPr>
          <a:xfrm>
            <a:off x="179512" y="3250742"/>
            <a:ext cx="4007620" cy="145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3600" kern="1200" cap="all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i="1" kern="1200" cap="all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Hendrik Meyer zum Felde</a:t>
            </a:r>
          </a:p>
          <a:p>
            <a:endParaRPr lang="de-DE" sz="900" dirty="0">
              <a:solidFill>
                <a:schemeClr val="tx1"/>
              </a:solidFill>
            </a:endParaRPr>
          </a:p>
          <a:p>
            <a:r>
              <a:rPr lang="de-DE" sz="800" dirty="0">
                <a:solidFill>
                  <a:schemeClr val="tx1"/>
                </a:solidFill>
              </a:rPr>
              <a:t>Research Associate</a:t>
            </a:r>
          </a:p>
          <a:p>
            <a:r>
              <a:rPr lang="de-DE" sz="800" dirty="0">
                <a:solidFill>
                  <a:schemeClr val="tx1"/>
                </a:solidFill>
              </a:rPr>
              <a:t>Department Service &amp; </a:t>
            </a:r>
            <a:r>
              <a:rPr lang="de-DE" sz="800" dirty="0" err="1">
                <a:solidFill>
                  <a:schemeClr val="tx1"/>
                </a:solidFill>
              </a:rPr>
              <a:t>Application</a:t>
            </a:r>
            <a:r>
              <a:rPr lang="de-DE" sz="800" dirty="0">
                <a:solidFill>
                  <a:schemeClr val="tx1"/>
                </a:solidFill>
              </a:rPr>
              <a:t> Security</a:t>
            </a:r>
          </a:p>
          <a:p>
            <a:r>
              <a:rPr lang="de-DE" sz="800" dirty="0">
                <a:solidFill>
                  <a:schemeClr val="tx1"/>
                </a:solidFill>
              </a:rPr>
              <a:t>Mail: hendrik.meyerzumfelde@aisec.fraunhofer.de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Fraunhofer AISEC</a:t>
            </a:r>
          </a:p>
          <a:p>
            <a:r>
              <a:rPr lang="de-DE" sz="800" dirty="0"/>
              <a:t>Lichtenbergstraße 11</a:t>
            </a:r>
          </a:p>
          <a:p>
            <a:r>
              <a:rPr lang="de-DE" sz="800" dirty="0"/>
              <a:t>85748 Garching </a:t>
            </a:r>
            <a:r>
              <a:rPr lang="de-DE" sz="800" dirty="0" err="1"/>
              <a:t>near</a:t>
            </a:r>
            <a:r>
              <a:rPr lang="de-DE" sz="800" dirty="0"/>
              <a:t> Munich | Germany</a:t>
            </a:r>
          </a:p>
          <a:p>
            <a:r>
              <a:rPr lang="de-DE" sz="800" dirty="0"/>
              <a:t>Tel. +49 89 32299 86 190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" y="838796"/>
            <a:ext cx="2381250" cy="417195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2984714" y="1856146"/>
            <a:ext cx="1101845" cy="1258819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B89172-3603-400C-8EBC-7433F29AFF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873648" y="1823567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7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ialDataSpace">
  <a:themeElements>
    <a:clrScheme name="IDS Farben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chwarz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27359590170440A54DC26BBD4DA352" ma:contentTypeVersion="9" ma:contentTypeDescription="Ein neues Dokument erstellen." ma:contentTypeScope="" ma:versionID="9e94d7abe188a587e1db9e3976658a07">
  <xsd:schema xmlns:xsd="http://www.w3.org/2001/XMLSchema" xmlns:xs="http://www.w3.org/2001/XMLSchema" xmlns:p="http://schemas.microsoft.com/office/2006/metadata/properties" xmlns:ns2="75a4498a-4ee0-4350-a415-2f2a9c659675" targetNamespace="http://schemas.microsoft.com/office/2006/metadata/properties" ma:root="true" ma:fieldsID="6b83eab210acabe709132e0b0433308e" ns2:_="">
    <xsd:import namespace="75a4498a-4ee0-4350-a415-2f2a9c6596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4498a-4ee0-4350-a415-2f2a9c659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C031B3-D33D-4F79-90F0-F21B84C13ED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5a4498a-4ee0-4350-a415-2f2a9c659675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0ABFD92-3A6F-455F-8026-3D35CFB2A1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4498a-4ee0-4350-a415-2f2a9c6596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F26241-35EC-4DF5-A35C-C3F6F75846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</Words>
  <Application>Microsoft Office PowerPoint</Application>
  <PresentationFormat>Bildschirmpräsentation (16:9)</PresentationFormat>
  <Paragraphs>67</Paragraphs>
  <Slides>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9" baseType="lpstr">
      <vt:lpstr>Arial</vt:lpstr>
      <vt:lpstr>Calibri</vt:lpstr>
      <vt:lpstr>Frutiger LT Com 55 Roman</vt:lpstr>
      <vt:lpstr>Georgia</vt:lpstr>
      <vt:lpstr>Montserrat-Bold</vt:lpstr>
      <vt:lpstr>Segoe UI</vt:lpstr>
      <vt:lpstr>Verdana</vt:lpstr>
      <vt:lpstr>Wingdings</vt:lpstr>
      <vt:lpstr>IndustrialDataSpace</vt:lpstr>
      <vt:lpstr>Schwarz_1</vt:lpstr>
      <vt:lpstr>think-cell Folie</vt:lpstr>
      <vt:lpstr>Getting started with Apache Camel via Docker in IDS</vt:lpstr>
      <vt:lpstr>Getting Started with Apache Camel</vt:lpstr>
      <vt:lpstr>What Labs are available?</vt:lpstr>
      <vt:lpstr>Important links and Info</vt:lpstr>
      <vt:lpstr>Important links and Info</vt:lpstr>
      <vt:lpstr>Structure of All Labs</vt:lpstr>
      <vt:lpstr>How the lab looks like</vt:lpstr>
      <vt:lpstr>PowerPoint-Präsentation</vt:lpstr>
    </vt:vector>
  </TitlesOfParts>
  <Company>Industrial Data Space Asssociation, Fraunhofer ISST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Data Space</dc:title>
  <dc:subject>IDSA Summit 2018</dc:subject>
  <dc:creator>Boris Otto</dc:creator>
  <cp:lastModifiedBy>Meyer zum Felde, Hendrik</cp:lastModifiedBy>
  <cp:revision>870</cp:revision>
  <cp:lastPrinted>2018-06-19T16:38:11Z</cp:lastPrinted>
  <dcterms:created xsi:type="dcterms:W3CDTF">2016-06-08T15:21:09Z</dcterms:created>
  <dcterms:modified xsi:type="dcterms:W3CDTF">2021-10-20T07:52:45Z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0x010100FB27359590170440A54DC26BBD4DA352</vt:lpwstr>
  </property>
</Properties>
</file>